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0" r:id="rId5"/>
    <p:sldId id="267" r:id="rId6"/>
    <p:sldId id="262" r:id="rId7"/>
    <p:sldId id="261" r:id="rId8"/>
    <p:sldId id="271" r:id="rId9"/>
    <p:sldId id="266" r:id="rId10"/>
    <p:sldId id="269" r:id="rId11"/>
    <p:sldId id="265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FFEF62"/>
    <a:srgbClr val="93E3FF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90" autoAdjust="0"/>
    <p:restoredTop sz="94660"/>
  </p:normalViewPr>
  <p:slideViewPr>
    <p:cSldViewPr snapToGrid="0">
      <p:cViewPr varScale="1">
        <p:scale>
          <a:sx n="61" d="100"/>
          <a:sy n="61" d="100"/>
        </p:scale>
        <p:origin x="95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CAF970-3D64-452D-BE15-2187F688A2D2}" type="datetimeFigureOut">
              <a:rPr lang="ru-RU" smtClean="0"/>
              <a:t>14.11.2025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2D54A3-FF1A-408E-BED3-F60C5E165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6228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7BB51-C917-4E81-A2F0-9B691C3A89B7}" type="datetimeFigureOut">
              <a:rPr lang="ru-RU" smtClean="0"/>
              <a:t>14.11.2025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7B0BB-3107-4DED-8A60-3AB9A5C283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4516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7BB51-C917-4E81-A2F0-9B691C3A89B7}" type="datetimeFigureOut">
              <a:rPr lang="ru-RU" smtClean="0"/>
              <a:t>14.11.2025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7B0BB-3107-4DED-8A60-3AB9A5C283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506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7BB51-C917-4E81-A2F0-9B691C3A89B7}" type="datetimeFigureOut">
              <a:rPr lang="ru-RU" smtClean="0"/>
              <a:t>14.11.2025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7B0BB-3107-4DED-8A60-3AB9A5C283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8523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7BB51-C917-4E81-A2F0-9B691C3A89B7}" type="datetimeFigureOut">
              <a:rPr lang="ru-RU" smtClean="0"/>
              <a:t>14.11.2025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7B0BB-3107-4DED-8A60-3AB9A5C283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0199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7BB51-C917-4E81-A2F0-9B691C3A89B7}" type="datetimeFigureOut">
              <a:rPr lang="ru-RU" smtClean="0"/>
              <a:t>14.11.2025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7B0BB-3107-4DED-8A60-3AB9A5C283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8888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7BB51-C917-4E81-A2F0-9B691C3A89B7}" type="datetimeFigureOut">
              <a:rPr lang="ru-RU" smtClean="0"/>
              <a:t>14.11.2025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7B0BB-3107-4DED-8A60-3AB9A5C283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50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7BB51-C917-4E81-A2F0-9B691C3A89B7}" type="datetimeFigureOut">
              <a:rPr lang="ru-RU" smtClean="0"/>
              <a:t>14.11.2025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7B0BB-3107-4DED-8A60-3AB9A5C283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0060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7BB51-C917-4E81-A2F0-9B691C3A89B7}" type="datetimeFigureOut">
              <a:rPr lang="ru-RU" smtClean="0"/>
              <a:t>14.11.2025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7B0BB-3107-4DED-8A60-3AB9A5C283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4785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7BB51-C917-4E81-A2F0-9B691C3A89B7}" type="datetimeFigureOut">
              <a:rPr lang="ru-RU" smtClean="0"/>
              <a:t>14.11.2025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7B0BB-3107-4DED-8A60-3AB9A5C283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6590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7BB51-C917-4E81-A2F0-9B691C3A89B7}" type="datetimeFigureOut">
              <a:rPr lang="ru-RU" smtClean="0"/>
              <a:t>14.11.2025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7B0BB-3107-4DED-8A60-3AB9A5C283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1718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7BB51-C917-4E81-A2F0-9B691C3A89B7}" type="datetimeFigureOut">
              <a:rPr lang="ru-RU" smtClean="0"/>
              <a:t>14.11.2025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7B0BB-3107-4DED-8A60-3AB9A5C283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9174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57BB51-C917-4E81-A2F0-9B691C3A89B7}" type="datetimeFigureOut">
              <a:rPr lang="ru-RU" smtClean="0"/>
              <a:t>14.11.2025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D7B0BB-3107-4DED-8A60-3AB9A5C283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2809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4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74272" y="285668"/>
            <a:ext cx="82434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briola" panose="04040605051002020D02" pitchFamily="82" charset="0"/>
              </a:rPr>
              <a:t>Почему я должен идти за Богом? </a:t>
            </a:r>
            <a:endParaRPr lang="ru-RU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briola" panose="04040605051002020D02" pitchFamily="8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46812" y="1301331"/>
            <a:ext cx="52983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briola" panose="04040605051002020D02" pitchFamily="82" charset="0"/>
              </a:rPr>
              <a:t>И должен ли вообще?</a:t>
            </a:r>
            <a:endParaRPr lang="ru-RU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5791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Группа 9"/>
          <p:cNvGrpSpPr/>
          <p:nvPr/>
        </p:nvGrpSpPr>
        <p:grpSpPr>
          <a:xfrm>
            <a:off x="117987" y="215721"/>
            <a:ext cx="11877513" cy="5307975"/>
            <a:chOff x="117987" y="215721"/>
            <a:chExt cx="11877513" cy="5307975"/>
          </a:xfrm>
        </p:grpSpPr>
        <p:sp>
          <p:nvSpPr>
            <p:cNvPr id="7" name="Скругленный прямоугольник 6"/>
            <p:cNvSpPr/>
            <p:nvPr/>
          </p:nvSpPr>
          <p:spPr>
            <a:xfrm>
              <a:off x="117987" y="2498096"/>
              <a:ext cx="11536680" cy="2220686"/>
            </a:xfrm>
            <a:prstGeom prst="roundRect">
              <a:avLst/>
            </a:prstGeom>
            <a:solidFill>
              <a:srgbClr val="FFEF62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331813" y="215721"/>
              <a:ext cx="51090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6000" b="1" dirty="0">
                  <a:latin typeface="Cambria" panose="02040503050406030204" pitchFamily="18" charset="0"/>
                </a:rPr>
                <a:t>Золотой стих</a:t>
              </a:r>
              <a:endParaRPr lang="ru-RU" sz="6000" dirty="0">
                <a:latin typeface="Cambria" panose="02040503050406030204" pitchFamily="18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96499" y="2969151"/>
              <a:ext cx="11799001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4000" b="1" dirty="0">
                  <a:solidFill>
                    <a:schemeClr val="bg1"/>
                  </a:solidFill>
                </a:rPr>
                <a:t>Иоанна 12:46: "Я свет пришел в мир, чтобы всякий, верующий в Меня, не остался во тьме</a:t>
              </a:r>
              <a:r>
                <a:rPr lang="ru-RU" sz="4000" b="1" dirty="0" smtClean="0">
                  <a:solidFill>
                    <a:schemeClr val="bg1"/>
                  </a:solidFill>
                </a:rPr>
                <a:t>".</a:t>
              </a:r>
            </a:p>
            <a:p>
              <a:endParaRPr lang="ru-RU" sz="4000" dirty="0" smtClean="0"/>
            </a:p>
            <a:p>
              <a:endParaRPr lang="ru-RU" sz="4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27198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Группа 6"/>
          <p:cNvGrpSpPr/>
          <p:nvPr/>
        </p:nvGrpSpPr>
        <p:grpSpPr>
          <a:xfrm>
            <a:off x="277999" y="0"/>
            <a:ext cx="11536680" cy="5037669"/>
            <a:chOff x="320040" y="0"/>
            <a:chExt cx="11536680" cy="5037669"/>
          </a:xfrm>
        </p:grpSpPr>
        <p:sp>
          <p:nvSpPr>
            <p:cNvPr id="5" name="Скругленный прямоугольник 4"/>
            <p:cNvSpPr/>
            <p:nvPr/>
          </p:nvSpPr>
          <p:spPr>
            <a:xfrm>
              <a:off x="320040" y="2275700"/>
              <a:ext cx="11536680" cy="2220686"/>
            </a:xfrm>
            <a:prstGeom prst="roundRect">
              <a:avLst/>
            </a:prstGeom>
            <a:solidFill>
              <a:srgbClr val="FFEF62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3329799" y="0"/>
              <a:ext cx="51090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6000" b="1" dirty="0">
                  <a:latin typeface="Cambria" panose="02040503050406030204" pitchFamily="18" charset="0"/>
                </a:rPr>
                <a:t>Золотой стих</a:t>
              </a:r>
              <a:endParaRPr lang="ru-RU" sz="6000" dirty="0">
                <a:latin typeface="Cambria" panose="02040503050406030204" pitchFamily="18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56348" y="2729345"/>
              <a:ext cx="11500372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3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Иоанна 12:46: </a:t>
              </a:r>
              <a:r>
                <a:rPr lang="ru-RU" sz="3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ook Antiqua" panose="02040602050305030304" pitchFamily="18" charset="0"/>
                </a:rPr>
                <a:t>"Я свет пришел в мир, чтобы всякий, верующий в Меня, не остался во тьме".</a:t>
              </a:r>
            </a:p>
            <a:p>
              <a:endParaRPr lang="ru-RU" sz="3600" dirty="0"/>
            </a:p>
            <a:p>
              <a:endParaRPr lang="ru-RU" sz="36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73334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43199" y="2474027"/>
            <a:ext cx="67056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briola" panose="04040605051002020D02" pitchFamily="82" charset="0"/>
              </a:rPr>
              <a:t>Кто для вас Христос?</a:t>
            </a:r>
            <a:endParaRPr lang="ru-RU" sz="7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02156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9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95634" y="-178791"/>
            <a:ext cx="52007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briola" panose="04040605051002020D02" pitchFamily="82" charset="0"/>
              </a:rPr>
              <a:t>Иисус - Спаситель</a:t>
            </a:r>
            <a:endParaRPr lang="ru-RU" sz="6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briola" panose="04040605051002020D02" pitchFamily="82" charset="0"/>
            </a:endParaRPr>
          </a:p>
        </p:txBody>
      </p:sp>
      <p:grpSp>
        <p:nvGrpSpPr>
          <p:cNvPr id="14" name="Группа 13"/>
          <p:cNvGrpSpPr/>
          <p:nvPr/>
        </p:nvGrpSpPr>
        <p:grpSpPr>
          <a:xfrm>
            <a:off x="440047" y="1819410"/>
            <a:ext cx="4949371" cy="928914"/>
            <a:chOff x="440047" y="1819410"/>
            <a:chExt cx="4949371" cy="928914"/>
          </a:xfrm>
        </p:grpSpPr>
        <p:sp>
          <p:nvSpPr>
            <p:cNvPr id="13" name="Скругленный прямоугольник 12"/>
            <p:cNvSpPr/>
            <p:nvPr/>
          </p:nvSpPr>
          <p:spPr>
            <a:xfrm>
              <a:off x="440047" y="1819410"/>
              <a:ext cx="4949371" cy="928914"/>
            </a:xfrm>
            <a:prstGeom prst="round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93E3FF">
                    <a:alpha val="33000"/>
                  </a:srgb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57200" y="1819410"/>
              <a:ext cx="493221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b="1" dirty="0" smtClean="0">
                  <a:solidFill>
                    <a:schemeClr val="bg1"/>
                  </a:solidFill>
                </a:rPr>
                <a:t>Матфея 1:21:  </a:t>
              </a:r>
              <a:r>
                <a:rPr lang="ru-RU" b="1" dirty="0" smtClean="0">
                  <a:latin typeface="Book Antiqua" panose="02040602050305030304" pitchFamily="18" charset="0"/>
                </a:rPr>
                <a:t>«Родит же Сына, и наречёшь Ему имя Иисус, ибо Он спасёт людей Своих от грехов их.»</a:t>
              </a:r>
              <a:endParaRPr lang="ru-RU" b="1" dirty="0">
                <a:latin typeface="Book Antiqua" panose="02040602050305030304" pitchFamily="18" charset="0"/>
              </a:endParaRPr>
            </a:p>
          </p:txBody>
        </p:sp>
      </p:grpSp>
      <p:grpSp>
        <p:nvGrpSpPr>
          <p:cNvPr id="16" name="Группа 15"/>
          <p:cNvGrpSpPr/>
          <p:nvPr/>
        </p:nvGrpSpPr>
        <p:grpSpPr>
          <a:xfrm>
            <a:off x="1146629" y="4267200"/>
            <a:ext cx="4949371" cy="928914"/>
            <a:chOff x="1146629" y="4267200"/>
            <a:chExt cx="4949371" cy="928914"/>
          </a:xfrm>
        </p:grpSpPr>
        <p:sp>
          <p:nvSpPr>
            <p:cNvPr id="11" name="Скругленный прямоугольник 10"/>
            <p:cNvSpPr/>
            <p:nvPr/>
          </p:nvSpPr>
          <p:spPr>
            <a:xfrm>
              <a:off x="1146629" y="4267200"/>
              <a:ext cx="4949371" cy="928914"/>
            </a:xfrm>
            <a:prstGeom prst="round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93E3FF">
                    <a:alpha val="33000"/>
                  </a:srgb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146629" y="4269992"/>
              <a:ext cx="4932218" cy="92333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ru-RU" b="1" dirty="0" smtClean="0">
                  <a:solidFill>
                    <a:schemeClr val="bg1"/>
                  </a:solidFill>
                </a:rPr>
                <a:t>Рим 5:8</a:t>
              </a:r>
              <a:r>
                <a:rPr lang="ru-RU" b="1" dirty="0" smtClean="0">
                  <a:solidFill>
                    <a:schemeClr val="bg1"/>
                  </a:solidFill>
                  <a:latin typeface="Book Antiqua" panose="02040602050305030304" pitchFamily="18" charset="0"/>
                </a:rPr>
                <a:t>:</a:t>
              </a:r>
              <a:r>
                <a:rPr lang="ru-RU" b="1" dirty="0" smtClean="0">
                  <a:latin typeface="Book Antiqua" panose="02040602050305030304" pitchFamily="18" charset="0"/>
                </a:rPr>
                <a:t> "Но Бог Свою любовь к нам доказывает тем, что Христос умер за нас, когда мы были еще грешниками."</a:t>
              </a:r>
              <a:endParaRPr lang="ru-RU" b="1" dirty="0">
                <a:latin typeface="Book Antiqua" panose="02040602050305030304" pitchFamily="18" charset="0"/>
              </a:endParaRPr>
            </a:p>
          </p:txBody>
        </p:sp>
      </p:grpSp>
      <p:grpSp>
        <p:nvGrpSpPr>
          <p:cNvPr id="15" name="Группа 14"/>
          <p:cNvGrpSpPr/>
          <p:nvPr/>
        </p:nvGrpSpPr>
        <p:grpSpPr>
          <a:xfrm>
            <a:off x="6799283" y="2278282"/>
            <a:ext cx="4949371" cy="1203122"/>
            <a:chOff x="6799283" y="2278282"/>
            <a:chExt cx="4949371" cy="1203122"/>
          </a:xfrm>
        </p:grpSpPr>
        <p:sp>
          <p:nvSpPr>
            <p:cNvPr id="12" name="Скругленный прямоугольник 11"/>
            <p:cNvSpPr/>
            <p:nvPr/>
          </p:nvSpPr>
          <p:spPr>
            <a:xfrm>
              <a:off x="6799283" y="2278282"/>
              <a:ext cx="4949371" cy="1203121"/>
            </a:xfrm>
            <a:prstGeom prst="round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93E3FF">
                    <a:alpha val="33000"/>
                  </a:srgb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816436" y="2281075"/>
              <a:ext cx="493221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b="1" dirty="0" smtClean="0">
                  <a:solidFill>
                    <a:schemeClr val="bg1"/>
                  </a:solidFill>
                </a:rPr>
                <a:t>Ин 3:16: </a:t>
              </a:r>
              <a:r>
                <a:rPr lang="ru-RU" b="1" dirty="0" smtClean="0">
                  <a:latin typeface="Book Antiqua" panose="02040602050305030304" pitchFamily="18" charset="0"/>
                </a:rPr>
                <a:t>"Ибо так возлюбил Бог мир, что отдал Сына Своего Единородного, дабы всякий верующий в Него, не погиб, но имел жизнь вечную."</a:t>
              </a:r>
              <a:endParaRPr lang="ru-RU" b="1" dirty="0">
                <a:latin typeface="Book Antiqua" panose="0204060205030503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42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0000">
              <a:schemeClr val="accent1">
                <a:lumMod val="0"/>
                <a:lumOff val="100000"/>
              </a:schemeClr>
            </a:gs>
            <a:gs pos="60000">
              <a:schemeClr val="tx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Группа 5"/>
          <p:cNvGrpSpPr/>
          <p:nvPr/>
        </p:nvGrpSpPr>
        <p:grpSpPr>
          <a:xfrm>
            <a:off x="2198913" y="1923152"/>
            <a:ext cx="7794172" cy="3280229"/>
            <a:chOff x="2198913" y="1923152"/>
            <a:chExt cx="7794172" cy="3280229"/>
          </a:xfrm>
        </p:grpSpPr>
        <p:sp>
          <p:nvSpPr>
            <p:cNvPr id="4" name="Скругленный прямоугольник 3"/>
            <p:cNvSpPr/>
            <p:nvPr/>
          </p:nvSpPr>
          <p:spPr>
            <a:xfrm>
              <a:off x="3168117" y="1923152"/>
              <a:ext cx="5834743" cy="3280229"/>
            </a:xfrm>
            <a:prstGeom prst="roundRect">
              <a:avLst/>
            </a:prstGeom>
            <a:solidFill>
              <a:srgbClr val="7030A0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198913" y="2575095"/>
              <a:ext cx="7794172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8800" b="1" dirty="0" smtClean="0">
                  <a:effectLst>
                    <a:glow>
                      <a:schemeClr val="bg1">
                        <a:alpha val="30000"/>
                      </a:schemeClr>
                    </a:glow>
                  </a:effectLst>
                  <a:latin typeface="Gabriola" panose="04040605051002020D02" pitchFamily="82" charset="0"/>
                </a:rPr>
                <a:t>Бог</a:t>
              </a:r>
              <a:r>
                <a:rPr lang="ru-RU" sz="8800" b="1" dirty="0" smtClean="0">
                  <a:gradFill>
                    <a:gsLst>
                      <a:gs pos="100000">
                        <a:schemeClr val="accent1">
                          <a:lumMod val="0"/>
                          <a:lumOff val="100000"/>
                        </a:schemeClr>
                      </a:gs>
                      <a:gs pos="0">
                        <a:schemeClr val="tx1"/>
                      </a:gs>
                    </a:gsLst>
                    <a:lin ang="0" scaled="1"/>
                  </a:gradFill>
                  <a:effectLst>
                    <a:glow>
                      <a:schemeClr val="bg1">
                        <a:alpha val="30000"/>
                      </a:schemeClr>
                    </a:glow>
                  </a:effectLst>
                  <a:latin typeface="Gabriola" panose="04040605051002020D02" pitchFamily="82" charset="0"/>
                </a:rPr>
                <a:t> </a:t>
              </a:r>
              <a:r>
                <a:rPr lang="ru-RU" sz="8800" b="1" dirty="0" smtClean="0">
                  <a:gradFill>
                    <a:gsLst>
                      <a:gs pos="45000">
                        <a:schemeClr val="accent1">
                          <a:lumMod val="0"/>
                          <a:lumOff val="100000"/>
                        </a:schemeClr>
                      </a:gs>
                      <a:gs pos="40000">
                        <a:schemeClr val="tx1"/>
                      </a:gs>
                    </a:gsLst>
                    <a:lin ang="0" scaled="1"/>
                  </a:gradFill>
                  <a:effectLst>
                    <a:glow>
                      <a:schemeClr val="bg1">
                        <a:alpha val="30000"/>
                      </a:schemeClr>
                    </a:glow>
                  </a:effectLst>
                  <a:latin typeface="Gabriola" panose="04040605051002020D02" pitchFamily="82" charset="0"/>
                </a:rPr>
                <a:t>даёт</a:t>
              </a:r>
              <a:r>
                <a:rPr lang="ru-RU" sz="8800" b="1" dirty="0" smtClean="0">
                  <a:gradFill>
                    <a:gsLst>
                      <a:gs pos="100000">
                        <a:schemeClr val="accent1">
                          <a:lumMod val="0"/>
                          <a:lumOff val="100000"/>
                        </a:schemeClr>
                      </a:gs>
                      <a:gs pos="0">
                        <a:schemeClr val="tx1"/>
                      </a:gs>
                    </a:gsLst>
                    <a:lin ang="0" scaled="1"/>
                  </a:gradFill>
                  <a:effectLst>
                    <a:glow>
                      <a:schemeClr val="bg1">
                        <a:alpha val="30000"/>
                      </a:schemeClr>
                    </a:glow>
                  </a:effectLst>
                  <a:latin typeface="Gabriola" panose="04040605051002020D02" pitchFamily="82" charset="0"/>
                </a:rPr>
                <a:t> </a:t>
              </a:r>
              <a:r>
                <a:rPr lang="ru-RU" sz="8800" b="1" dirty="0" smtClean="0">
                  <a:solidFill>
                    <a:schemeClr val="bg1"/>
                  </a:solidFill>
                  <a:effectLst>
                    <a:glow>
                      <a:schemeClr val="bg1">
                        <a:alpha val="30000"/>
                      </a:schemeClr>
                    </a:glow>
                  </a:effectLst>
                  <a:latin typeface="Gabriola" panose="04040605051002020D02" pitchFamily="82" charset="0"/>
                </a:rPr>
                <a:t>выбор</a:t>
              </a:r>
              <a:endParaRPr lang="ru-RU" sz="8800" b="1" dirty="0">
                <a:solidFill>
                  <a:schemeClr val="bg1"/>
                </a:solidFill>
                <a:effectLst>
                  <a:glow>
                    <a:schemeClr val="bg1">
                      <a:alpha val="30000"/>
                    </a:schemeClr>
                  </a:glow>
                </a:effectLst>
                <a:latin typeface="Gabriola" panose="04040605051002020D02" pitchFamily="82" charset="0"/>
              </a:endParaRPr>
            </a:p>
          </p:txBody>
        </p:sp>
      </p:grpSp>
      <p:grpSp>
        <p:nvGrpSpPr>
          <p:cNvPr id="9" name="Группа 8"/>
          <p:cNvGrpSpPr/>
          <p:nvPr/>
        </p:nvGrpSpPr>
        <p:grpSpPr>
          <a:xfrm>
            <a:off x="261255" y="314463"/>
            <a:ext cx="6291943" cy="2885937"/>
            <a:chOff x="261255" y="314463"/>
            <a:chExt cx="6291943" cy="2885937"/>
          </a:xfrm>
        </p:grpSpPr>
        <p:sp>
          <p:nvSpPr>
            <p:cNvPr id="7" name="Скругленный прямоугольник 6"/>
            <p:cNvSpPr/>
            <p:nvPr/>
          </p:nvSpPr>
          <p:spPr>
            <a:xfrm>
              <a:off x="261255" y="314463"/>
              <a:ext cx="6291943" cy="2885937"/>
            </a:xfrm>
            <a:prstGeom prst="roundRect">
              <a:avLst/>
            </a:prstGeom>
            <a:solidFill>
              <a:srgbClr val="7030A0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87925" y="480158"/>
              <a:ext cx="6165273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3200" b="1" dirty="0" err="1" smtClean="0"/>
                <a:t>Мар</a:t>
              </a:r>
              <a:r>
                <a:rPr lang="ru-RU" sz="3200" b="1" dirty="0" smtClean="0"/>
                <a:t> 8:34: </a:t>
              </a:r>
              <a:r>
                <a:rPr lang="ru-RU" sz="3200" b="1" dirty="0" smtClean="0">
                  <a:latin typeface="Book Antiqua" panose="02040602050305030304" pitchFamily="18" charset="0"/>
                </a:rPr>
                <a:t>"И, подозвав народ с учениками Своими, сказал им: «Кто хочет идти за Мною, отвергни себя, и возьми крест свой, и следуй за Мною."</a:t>
              </a:r>
              <a:endParaRPr lang="ru-RU" sz="3200" b="1" dirty="0">
                <a:latin typeface="Book Antiqua" panose="02040602050305030304" pitchFamily="18" charset="0"/>
              </a:endParaRPr>
            </a:p>
          </p:txBody>
        </p:sp>
      </p:grpSp>
      <p:grpSp>
        <p:nvGrpSpPr>
          <p:cNvPr id="10" name="Группа 9"/>
          <p:cNvGrpSpPr/>
          <p:nvPr/>
        </p:nvGrpSpPr>
        <p:grpSpPr>
          <a:xfrm>
            <a:off x="5856888" y="3531475"/>
            <a:ext cx="6408684" cy="3106509"/>
            <a:chOff x="261255" y="314463"/>
            <a:chExt cx="6291943" cy="2885937"/>
          </a:xfrm>
        </p:grpSpPr>
        <p:sp>
          <p:nvSpPr>
            <p:cNvPr id="11" name="Скругленный прямоугольник 10"/>
            <p:cNvSpPr/>
            <p:nvPr/>
          </p:nvSpPr>
          <p:spPr>
            <a:xfrm>
              <a:off x="261255" y="314463"/>
              <a:ext cx="6291943" cy="2885937"/>
            </a:xfrm>
            <a:prstGeom prst="roundRect">
              <a:avLst/>
            </a:prstGeom>
            <a:solidFill>
              <a:srgbClr val="7030A0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87924" y="480158"/>
              <a:ext cx="6165274" cy="2313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3200" b="1" dirty="0" err="1" smtClean="0">
                  <a:solidFill>
                    <a:schemeClr val="bg1"/>
                  </a:solidFill>
                </a:rPr>
                <a:t>Откр</a:t>
              </a:r>
              <a:r>
                <a:rPr lang="ru-RU" sz="3200" b="1" dirty="0" smtClean="0">
                  <a:solidFill>
                    <a:schemeClr val="bg1"/>
                  </a:solidFill>
                </a:rPr>
                <a:t> 3:20: </a:t>
              </a:r>
              <a:r>
                <a:rPr lang="ru-RU" sz="3200" b="1" dirty="0" smtClean="0">
                  <a:solidFill>
                    <a:schemeClr val="bg1"/>
                  </a:solidFill>
                  <a:latin typeface="Book Antiqua" panose="02040602050305030304" pitchFamily="18" charset="0"/>
                </a:rPr>
                <a:t>"Се, стою у двери и стучу; если кто услышит голос Мой и отворит дверь, войду к нему и буду вечерять с ним, и он со Мной."</a:t>
              </a:r>
              <a:endParaRPr lang="ru-RU" sz="3200" b="1" dirty="0">
                <a:solidFill>
                  <a:schemeClr val="bg1"/>
                </a:solidFill>
                <a:latin typeface="Book Antiqua" panose="02040602050305030304" pitchFamily="18" charset="0"/>
              </a:endParaRPr>
            </a:p>
          </p:txBody>
        </p:sp>
      </p:grpSp>
      <p:sp>
        <p:nvSpPr>
          <p:cNvPr id="14" name="Заголовок 13"/>
          <p:cNvSpPr>
            <a:spLocks noGrp="1"/>
          </p:cNvSpPr>
          <p:nvPr>
            <p:ph type="ctrTitle"/>
          </p:nvPr>
        </p:nvSpPr>
        <p:spPr>
          <a:xfrm>
            <a:off x="8450317" y="-10907"/>
            <a:ext cx="3741683" cy="620508"/>
          </a:xfrm>
          <a:prstGeom prst="roundRect">
            <a:avLst/>
          </a:prstGeom>
          <a:solidFill>
            <a:srgbClr val="7030A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90000"/>
          </a:bodyPr>
          <a:lstStyle/>
          <a:p>
            <a:r>
              <a:rPr lang="ru-RU" sz="3600" b="1" dirty="0"/>
              <a:t>Быт </a:t>
            </a:r>
            <a:r>
              <a:rPr lang="ru-RU" sz="3600" b="1" dirty="0" smtClean="0"/>
              <a:t>4:1-6  Быт 3</a:t>
            </a:r>
            <a:r>
              <a:rPr lang="en-US" sz="3600" b="1" dirty="0" smtClean="0"/>
              <a:t>:</a:t>
            </a:r>
            <a:r>
              <a:rPr lang="ru-RU" sz="3600" b="1" dirty="0" smtClean="0"/>
              <a:t>3</a:t>
            </a:r>
            <a:r>
              <a:rPr lang="en-US" sz="3600" b="1" dirty="0" smtClean="0"/>
              <a:t>  </a:t>
            </a:r>
            <a:endParaRPr lang="ru-RU" sz="3600" b="1" dirty="0"/>
          </a:p>
        </p:txBody>
      </p:sp>
      <p:sp>
        <p:nvSpPr>
          <p:cNvPr id="17" name="Подзаголовок 16"/>
          <p:cNvSpPr>
            <a:spLocks noGrp="1"/>
          </p:cNvSpPr>
          <p:nvPr>
            <p:ph type="subTitle" idx="1"/>
          </p:nvPr>
        </p:nvSpPr>
        <p:spPr>
          <a:xfrm>
            <a:off x="387925" y="3531475"/>
            <a:ext cx="5364274" cy="3114900"/>
          </a:xfrm>
          <a:prstGeom prst="roundRect">
            <a:avLst/>
          </a:prstGeom>
          <a:solidFill>
            <a:srgbClr val="7030A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r>
              <a:rPr lang="ru-RU" sz="31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Быт 4:7: "Если делаешь доброе, то не поднимаешь ли лица? А если не делаешь доброго, то у дверей грех лежит, он влечет тебя к себе, но ты господствуй над ним»."</a:t>
            </a:r>
          </a:p>
        </p:txBody>
      </p:sp>
    </p:spTree>
    <p:extLst>
      <p:ext uri="{BB962C8B-B14F-4D97-AF65-F5344CB8AC3E}">
        <p14:creationId xmlns:p14="http://schemas.microsoft.com/office/powerpoint/2010/main" val="22376648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 build="p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2000" y="-18000"/>
            <a:ext cx="12223999" cy="6876000"/>
          </a:xfrm>
          <a:prstGeom prst="rect">
            <a:avLst/>
          </a:prstGeom>
        </p:spPr>
      </p:pic>
      <p:sp>
        <p:nvSpPr>
          <p:cNvPr id="9" name="Скругленный прямоугольник 8"/>
          <p:cNvSpPr/>
          <p:nvPr/>
        </p:nvSpPr>
        <p:spPr>
          <a:xfrm>
            <a:off x="152400" y="1089995"/>
            <a:ext cx="12039600" cy="5605095"/>
          </a:xfrm>
          <a:prstGeom prst="roundRect">
            <a:avLst/>
          </a:prstGeom>
          <a:solidFill>
            <a:schemeClr val="accent1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152400" y="-77567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b="1" dirty="0">
                <a:latin typeface="Gabriola" panose="04040605051002020D02" pitchFamily="82" charset="0"/>
              </a:rPr>
              <a:t>Причины почему люди не приходят к </a:t>
            </a:r>
            <a:r>
              <a:rPr lang="ru-RU" sz="6600" b="1" dirty="0" smtClean="0">
                <a:latin typeface="Gabriola" panose="04040605051002020D02" pitchFamily="82" charset="0"/>
              </a:rPr>
              <a:t>Богу</a:t>
            </a:r>
            <a:endParaRPr lang="ru-RU" sz="6600" dirty="0"/>
          </a:p>
        </p:txBody>
      </p:sp>
      <p:sp>
        <p:nvSpPr>
          <p:cNvPr id="8" name="TextBox 7"/>
          <p:cNvSpPr txBox="1"/>
          <p:nvPr/>
        </p:nvSpPr>
        <p:spPr>
          <a:xfrm>
            <a:off x="400829" y="1260173"/>
            <a:ext cx="11568545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200" b="1" dirty="0" smtClean="0">
                <a:latin typeface="Gabriola" panose="04040605051002020D02" pitchFamily="82" charset="0"/>
              </a:rPr>
              <a:t>1)  Они не верят что Бог есть </a:t>
            </a:r>
            <a:r>
              <a:rPr lang="ru-RU" sz="4200" b="1" dirty="0">
                <a:latin typeface="Gabriola" panose="04040605051002020D02" pitchFamily="82" charset="0"/>
              </a:rPr>
              <a:t>потому что Он Действительно есть, </a:t>
            </a:r>
            <a:r>
              <a:rPr lang="ru-RU" sz="4200" b="1" dirty="0" smtClean="0">
                <a:latin typeface="Gabriola" panose="04040605051002020D02" pitchFamily="82" charset="0"/>
              </a:rPr>
              <a:t>потому </a:t>
            </a:r>
            <a:r>
              <a:rPr lang="ru-RU" sz="4200" b="1" dirty="0">
                <a:latin typeface="Gabriola" panose="04040605051002020D02" pitchFamily="82" charset="0"/>
              </a:rPr>
              <a:t>что наука трактует это по-другому.</a:t>
            </a:r>
            <a:br>
              <a:rPr lang="ru-RU" sz="4200" b="1" dirty="0">
                <a:latin typeface="Gabriola" panose="04040605051002020D02" pitchFamily="82" charset="0"/>
              </a:rPr>
            </a:br>
            <a:r>
              <a:rPr lang="ru-RU" sz="4200" b="1" dirty="0">
                <a:latin typeface="Gabriola" panose="04040605051002020D02" pitchFamily="82" charset="0"/>
              </a:rPr>
              <a:t>2) Бог допускает страдание и это не справедливо и добрые люди не попадают в </a:t>
            </a:r>
            <a:r>
              <a:rPr lang="ru-RU" sz="4200" b="1" dirty="0" smtClean="0">
                <a:latin typeface="Gabriola" panose="04040605051002020D02" pitchFamily="82" charset="0"/>
              </a:rPr>
              <a:t>рай.</a:t>
            </a:r>
            <a:r>
              <a:rPr lang="ru-RU" sz="4200" b="1" dirty="0">
                <a:latin typeface="Gabriola" panose="04040605051002020D02" pitchFamily="82" charset="0"/>
              </a:rPr>
              <a:t/>
            </a:r>
            <a:br>
              <a:rPr lang="ru-RU" sz="4200" b="1" dirty="0">
                <a:latin typeface="Gabriola" panose="04040605051002020D02" pitchFamily="82" charset="0"/>
              </a:rPr>
            </a:br>
            <a:r>
              <a:rPr lang="ru-RU" sz="4200" b="1" dirty="0">
                <a:latin typeface="Gabriola" panose="04040605051002020D02" pitchFamily="82" charset="0"/>
              </a:rPr>
              <a:t>3) </a:t>
            </a:r>
            <a:r>
              <a:rPr lang="ru-RU" sz="4200" b="1" dirty="0">
                <a:latin typeface="Gabriola" panose="04040605051002020D02" pitchFamily="82" charset="0"/>
              </a:rPr>
              <a:t>Не Верят </a:t>
            </a:r>
            <a:r>
              <a:rPr lang="ru-RU" sz="4200" b="1" dirty="0" smtClean="0">
                <a:latin typeface="Gabriola" panose="04040605051002020D02" pitchFamily="82" charset="0"/>
              </a:rPr>
              <a:t>потому что </a:t>
            </a:r>
            <a:r>
              <a:rPr lang="ru-RU" sz="4200" b="1" dirty="0">
                <a:latin typeface="Gabriola" panose="04040605051002020D02" pitchFamily="82" charset="0"/>
              </a:rPr>
              <a:t>я</a:t>
            </a:r>
            <a:r>
              <a:rPr lang="ru-RU" sz="4200" b="1" dirty="0" smtClean="0">
                <a:latin typeface="Gabriola" panose="04040605051002020D02" pitchFamily="82" charset="0"/>
              </a:rPr>
              <a:t> </a:t>
            </a:r>
            <a:r>
              <a:rPr lang="ru-RU" sz="4200" b="1" dirty="0" err="1" smtClean="0">
                <a:latin typeface="Gabriola" panose="04040605051002020D02" pitchFamily="82" charset="0"/>
              </a:rPr>
              <a:t>Гасподин</a:t>
            </a:r>
            <a:r>
              <a:rPr lang="ru-RU" sz="4200" b="1" dirty="0" smtClean="0">
                <a:latin typeface="Gabriola" panose="04040605051002020D02" pitchFamily="82" charset="0"/>
              </a:rPr>
              <a:t> себе я глава.</a:t>
            </a:r>
            <a:r>
              <a:rPr lang="ru-RU" sz="4200" b="1" dirty="0">
                <a:latin typeface="Gabriola" panose="04040605051002020D02" pitchFamily="82" charset="0"/>
              </a:rPr>
              <a:t/>
            </a:r>
            <a:br>
              <a:rPr lang="ru-RU" sz="4200" b="1" dirty="0">
                <a:latin typeface="Gabriola" panose="04040605051002020D02" pitchFamily="82" charset="0"/>
              </a:rPr>
            </a:br>
            <a:r>
              <a:rPr lang="ru-RU" sz="4200" b="1" dirty="0">
                <a:latin typeface="Gabriola" panose="04040605051002020D02" pitchFamily="82" charset="0"/>
              </a:rPr>
              <a:t>4) </a:t>
            </a:r>
            <a:r>
              <a:rPr lang="ru-RU" sz="4200" b="1" dirty="0" smtClean="0">
                <a:latin typeface="Gabriola" panose="04040605051002020D02" pitchFamily="82" charset="0"/>
              </a:rPr>
              <a:t>Нема Веры в Бога</a:t>
            </a:r>
            <a:r>
              <a:rPr lang="ru-RU" sz="4200" b="1" dirty="0">
                <a:latin typeface="Gabriola" panose="04040605051002020D02" pitchFamily="82" charset="0"/>
              </a:rPr>
              <a:t/>
            </a:r>
            <a:br>
              <a:rPr lang="ru-RU" sz="4200" b="1" dirty="0">
                <a:latin typeface="Gabriola" panose="04040605051002020D02" pitchFamily="82" charset="0"/>
              </a:rPr>
            </a:br>
            <a:r>
              <a:rPr lang="ru-RU" sz="4200" b="1" dirty="0">
                <a:latin typeface="Gabriola" panose="04040605051002020D02" pitchFamily="82" charset="0"/>
              </a:rPr>
              <a:t>5) Люди считают что их не может простить Бог их грехи</a:t>
            </a:r>
            <a:r>
              <a:rPr lang="ru-RU" sz="4200" b="1" dirty="0" smtClean="0">
                <a:latin typeface="Gabriola" panose="04040605051002020D02" pitchFamily="82" charset="0"/>
              </a:rPr>
              <a:t>.</a:t>
            </a:r>
            <a:endParaRPr lang="ru-RU" sz="4200" dirty="0"/>
          </a:p>
        </p:txBody>
      </p:sp>
    </p:spTree>
    <p:extLst>
      <p:ext uri="{BB962C8B-B14F-4D97-AF65-F5344CB8AC3E}">
        <p14:creationId xmlns:p14="http://schemas.microsoft.com/office/powerpoint/2010/main" val="820554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Группа 5"/>
          <p:cNvGrpSpPr/>
          <p:nvPr/>
        </p:nvGrpSpPr>
        <p:grpSpPr>
          <a:xfrm>
            <a:off x="852054" y="767939"/>
            <a:ext cx="11339946" cy="2258290"/>
            <a:chOff x="852054" y="767939"/>
            <a:chExt cx="11339946" cy="2258290"/>
          </a:xfrm>
        </p:grpSpPr>
        <p:sp>
          <p:nvSpPr>
            <p:cNvPr id="4" name="Скругленный прямоугольник 3"/>
            <p:cNvSpPr/>
            <p:nvPr/>
          </p:nvSpPr>
          <p:spPr>
            <a:xfrm>
              <a:off x="852054" y="767939"/>
              <a:ext cx="10487892" cy="2258290"/>
            </a:xfrm>
            <a:prstGeom prst="roundRect">
              <a:avLst/>
            </a:pr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537854" y="927588"/>
              <a:ext cx="10654146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4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Мат 11:28: </a:t>
              </a:r>
              <a:r>
                <a:rPr lang="ru-RU" sz="40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ook Antiqua" panose="02040602050305030304" pitchFamily="18" charset="0"/>
                </a:rPr>
                <a:t>"Придите ко Мне, все измученные и обремененные, и Я успокою вас;"</a:t>
              </a:r>
              <a:endPara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endParaRPr>
            </a:p>
          </p:txBody>
        </p:sp>
      </p:grpSp>
      <p:grpSp>
        <p:nvGrpSpPr>
          <p:cNvPr id="7" name="Группа 6"/>
          <p:cNvGrpSpPr/>
          <p:nvPr/>
        </p:nvGrpSpPr>
        <p:grpSpPr>
          <a:xfrm>
            <a:off x="852054" y="3682589"/>
            <a:ext cx="11168496" cy="2258290"/>
            <a:chOff x="852054" y="767939"/>
            <a:chExt cx="11168496" cy="2258290"/>
          </a:xfrm>
        </p:grpSpPr>
        <p:sp>
          <p:nvSpPr>
            <p:cNvPr id="8" name="Скругленный прямоугольник 7"/>
            <p:cNvSpPr/>
            <p:nvPr/>
          </p:nvSpPr>
          <p:spPr>
            <a:xfrm>
              <a:off x="852054" y="767939"/>
              <a:ext cx="10487892" cy="2258290"/>
            </a:xfrm>
            <a:prstGeom prst="roundRect">
              <a:avLst/>
            </a:pr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366404" y="1019921"/>
              <a:ext cx="10654146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3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Иоанна 12:46: </a:t>
              </a:r>
              <a:r>
                <a:rPr lang="ru-RU" sz="36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ook Antiqua" panose="02040602050305030304" pitchFamily="18" charset="0"/>
                </a:rPr>
                <a:t>"Я свет пришел в мир, чтобы всякий, верующий в Меня, не остался во тьме".</a:t>
              </a:r>
              <a:endPara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6183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Группа 5"/>
          <p:cNvGrpSpPr/>
          <p:nvPr/>
        </p:nvGrpSpPr>
        <p:grpSpPr>
          <a:xfrm>
            <a:off x="361950" y="677140"/>
            <a:ext cx="11296650" cy="2286000"/>
            <a:chOff x="361950" y="247650"/>
            <a:chExt cx="11296650" cy="2286000"/>
          </a:xfrm>
        </p:grpSpPr>
        <p:sp>
          <p:nvSpPr>
            <p:cNvPr id="4" name="Скругленный прямоугольник 3"/>
            <p:cNvSpPr/>
            <p:nvPr/>
          </p:nvSpPr>
          <p:spPr>
            <a:xfrm>
              <a:off x="361950" y="247650"/>
              <a:ext cx="11296650" cy="2286000"/>
            </a:xfrm>
            <a:prstGeom prst="roundRect">
              <a:avLst/>
            </a:prstGeom>
            <a:solidFill>
              <a:schemeClr val="bg1">
                <a:lumMod val="65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57200" y="482709"/>
              <a:ext cx="11201400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8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Мат 4:21-22: </a:t>
              </a:r>
              <a:r>
                <a:rPr lang="ru-RU" sz="28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ook Antiqua" panose="02040602050305030304" pitchFamily="18" charset="0"/>
                </a:rPr>
                <a:t>"Оттуда идя далее, увидел Он других двух братьев, Иакова </a:t>
              </a:r>
              <a:r>
                <a:rPr lang="ru-RU" sz="2800" b="1" dirty="0" err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ook Antiqua" panose="02040602050305030304" pitchFamily="18" charset="0"/>
                </a:rPr>
                <a:t>Зеведеева</a:t>
              </a:r>
              <a:r>
                <a:rPr lang="ru-RU" sz="28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ook Antiqua" panose="02040602050305030304" pitchFamily="18" charset="0"/>
                </a:rPr>
                <a:t> и Иоанна, брата его, в лодке с </a:t>
              </a:r>
              <a:r>
                <a:rPr lang="ru-RU" sz="2800" b="1" dirty="0" err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ook Antiqua" panose="02040602050305030304" pitchFamily="18" charset="0"/>
                </a:rPr>
                <a:t>Зеведеем</a:t>
              </a:r>
              <a:r>
                <a:rPr lang="ru-RU" sz="28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ook Antiqua" panose="02040602050305030304" pitchFamily="18" charset="0"/>
                </a:rPr>
                <a:t>, </a:t>
              </a:r>
              <a:r>
                <a:rPr lang="ru-RU" sz="2800" b="1" dirty="0" err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ook Antiqua" panose="02040602050305030304" pitchFamily="18" charset="0"/>
                </a:rPr>
                <a:t>отцем</a:t>
              </a:r>
              <a:r>
                <a:rPr lang="ru-RU" sz="28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ook Antiqua" panose="02040602050305030304" pitchFamily="18" charset="0"/>
                </a:rPr>
                <a:t> их, </a:t>
              </a:r>
              <a:r>
                <a:rPr lang="ru-RU" sz="2800" b="1" dirty="0" err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ook Antiqua" panose="02040602050305030304" pitchFamily="18" charset="0"/>
                </a:rPr>
                <a:t>починивающих</a:t>
              </a:r>
              <a:r>
                <a:rPr lang="ru-RU" sz="28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ook Antiqua" panose="02040602050305030304" pitchFamily="18" charset="0"/>
                </a:rPr>
                <a:t> сети свои, и призвал их. И они тотчас, оставив лодку и отца своего, последовали за Ним."</a:t>
              </a:r>
              <a:endPara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endParaRPr>
            </a:p>
          </p:txBody>
        </p:sp>
      </p:grpSp>
      <p:grpSp>
        <p:nvGrpSpPr>
          <p:cNvPr id="8" name="Группа 7"/>
          <p:cNvGrpSpPr/>
          <p:nvPr/>
        </p:nvGrpSpPr>
        <p:grpSpPr>
          <a:xfrm>
            <a:off x="361950" y="3749387"/>
            <a:ext cx="11296650" cy="2286000"/>
            <a:chOff x="361950" y="247650"/>
            <a:chExt cx="11296650" cy="2286000"/>
          </a:xfrm>
        </p:grpSpPr>
        <p:sp>
          <p:nvSpPr>
            <p:cNvPr id="9" name="Скругленный прямоугольник 8"/>
            <p:cNvSpPr/>
            <p:nvPr/>
          </p:nvSpPr>
          <p:spPr>
            <a:xfrm>
              <a:off x="361950" y="247650"/>
              <a:ext cx="11296650" cy="2286000"/>
            </a:xfrm>
            <a:prstGeom prst="roundRect">
              <a:avLst/>
            </a:prstGeom>
            <a:solidFill>
              <a:schemeClr val="bg1">
                <a:lumMod val="65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57200" y="359598"/>
              <a:ext cx="11201400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32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Ин 6:68-69: </a:t>
              </a:r>
              <a:r>
                <a:rPr lang="ru-RU" sz="32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ook Antiqua" panose="02040602050305030304" pitchFamily="18" charset="0"/>
                </a:rPr>
                <a:t>«Симон Петр отвечал Ему: Господи! к кому нам идти? Ты имеешь глаголы вечной жизни, И мы уверовали и познали, что Ты – Христос, Сын Бога живого."</a:t>
              </a:r>
              <a:endParaRPr lang="ru-RU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9462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95144" y="375637"/>
            <a:ext cx="5475890" cy="1085302"/>
          </a:xfrm>
        </p:spPr>
        <p:txBody>
          <a:bodyPr>
            <a:normAutofit fontScale="90000"/>
          </a:bodyPr>
          <a:lstStyle/>
          <a:p>
            <a:r>
              <a:rPr lang="ru-RU" sz="4800" b="1" dirty="0" err="1">
                <a:solidFill>
                  <a:srgbClr val="FFFF00"/>
                </a:solidFill>
              </a:rPr>
              <a:t>Зделай</a:t>
            </a:r>
            <a:r>
              <a:rPr lang="ru-RU" sz="4800" b="1" dirty="0">
                <a:solidFill>
                  <a:srgbClr val="FFFF00"/>
                </a:solidFill>
              </a:rPr>
              <a:t> </a:t>
            </a:r>
            <a:r>
              <a:rPr lang="ru-RU" sz="4800" b="1" dirty="0" err="1">
                <a:solidFill>
                  <a:srgbClr val="FFFF00"/>
                </a:solidFill>
              </a:rPr>
              <a:t>вибор</a:t>
            </a:r>
            <a:r>
              <a:rPr lang="ru-RU" sz="4800" b="1" dirty="0">
                <a:solidFill>
                  <a:srgbClr val="FFFF00"/>
                </a:solidFill>
              </a:rPr>
              <a:t> в жизни</a:t>
            </a:r>
          </a:p>
        </p:txBody>
      </p:sp>
    </p:spTree>
    <p:extLst>
      <p:ext uri="{BB962C8B-B14F-4D97-AF65-F5344CB8AC3E}">
        <p14:creationId xmlns:p14="http://schemas.microsoft.com/office/powerpoint/2010/main" val="31671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736841" y="0"/>
            <a:ext cx="4994787" cy="1325563"/>
          </a:xfrm>
        </p:spPr>
        <p:txBody>
          <a:bodyPr>
            <a:normAutofit/>
          </a:bodyPr>
          <a:lstStyle/>
          <a:p>
            <a:r>
              <a:rPr lang="ru-RU" sz="4800" b="1" dirty="0"/>
              <a:t>Заключение темы </a:t>
            </a:r>
          </a:p>
        </p:txBody>
      </p:sp>
      <p:grpSp>
        <p:nvGrpSpPr>
          <p:cNvPr id="6" name="Группа 5"/>
          <p:cNvGrpSpPr/>
          <p:nvPr/>
        </p:nvGrpSpPr>
        <p:grpSpPr>
          <a:xfrm>
            <a:off x="0" y="1524784"/>
            <a:ext cx="12192000" cy="4320494"/>
            <a:chOff x="-116113" y="1419680"/>
            <a:chExt cx="12308113" cy="4320494"/>
          </a:xfrm>
        </p:grpSpPr>
        <p:sp>
          <p:nvSpPr>
            <p:cNvPr id="4" name="Скругленный прямоугольник 3"/>
            <p:cNvSpPr/>
            <p:nvPr/>
          </p:nvSpPr>
          <p:spPr>
            <a:xfrm>
              <a:off x="-116113" y="1419680"/>
              <a:ext cx="12308113" cy="4320494"/>
            </a:xfrm>
            <a:prstGeom prst="roundRect">
              <a:avLst/>
            </a:prstGeom>
            <a:solidFill>
              <a:schemeClr val="bg1">
                <a:lumMod val="85000"/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46743" y="1687101"/>
              <a:ext cx="11582400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4000" b="1" dirty="0"/>
                <a:t>1) Он дал тебе выбор либо ты идешь к свету или идешь к тьме</a:t>
              </a:r>
            </a:p>
            <a:p>
              <a:r>
                <a:rPr lang="ru-RU" sz="4000" b="1" dirty="0"/>
                <a:t>2) Бог дал тебе прощение Грехов</a:t>
              </a:r>
            </a:p>
            <a:p>
              <a:r>
                <a:rPr lang="ru-RU" sz="4000" b="1" dirty="0"/>
                <a:t>3) Ты навсегда Его сын и дочь</a:t>
              </a:r>
            </a:p>
            <a:p>
              <a:r>
                <a:rPr lang="ru-RU" sz="4000" b="1" dirty="0"/>
                <a:t>4) Бог любит тебя какой ты есть но не любит грех</a:t>
              </a:r>
            </a:p>
            <a:p>
              <a:r>
                <a:rPr lang="ru-RU" sz="4000" b="1" dirty="0"/>
                <a:t>5)Иди к Богу выбирайся с </a:t>
              </a:r>
              <a:r>
                <a:rPr lang="ru-RU" sz="4000" b="1" dirty="0" smtClean="0"/>
                <a:t>тьмы</a:t>
              </a:r>
              <a:endParaRPr lang="ru-RU" sz="4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696683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2040</TotalTime>
  <Words>474</Words>
  <Application>Microsoft Office PowerPoint</Application>
  <PresentationFormat>Широкоэкранный</PresentationFormat>
  <Paragraphs>29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Arial</vt:lpstr>
      <vt:lpstr>Book Antiqua</vt:lpstr>
      <vt:lpstr>Calibri</vt:lpstr>
      <vt:lpstr>Calibri Light</vt:lpstr>
      <vt:lpstr>Cambria</vt:lpstr>
      <vt:lpstr>Gabriola</vt:lpstr>
      <vt:lpstr>Тема Office</vt:lpstr>
      <vt:lpstr>Презентация PowerPoint</vt:lpstr>
      <vt:lpstr>Презентация PowerPoint</vt:lpstr>
      <vt:lpstr>Презентация PowerPoint</vt:lpstr>
      <vt:lpstr>Быт 4:1-6  Быт 3:3  </vt:lpstr>
      <vt:lpstr>Презентация PowerPoint</vt:lpstr>
      <vt:lpstr>Презентация PowerPoint</vt:lpstr>
      <vt:lpstr>Презентация PowerPoint</vt:lpstr>
      <vt:lpstr>Зделай вибор в жизни</vt:lpstr>
      <vt:lpstr>Заключение темы 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Admin</cp:lastModifiedBy>
  <cp:revision>56</cp:revision>
  <dcterms:created xsi:type="dcterms:W3CDTF">2025-10-19T15:53:52Z</dcterms:created>
  <dcterms:modified xsi:type="dcterms:W3CDTF">2025-11-14T19:46:17Z</dcterms:modified>
</cp:coreProperties>
</file>

<file path=docProps/thumbnail.jpeg>
</file>